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3" r:id="rId6"/>
    <p:sldId id="270" r:id="rId7"/>
    <p:sldId id="266" r:id="rId8"/>
    <p:sldId id="271" r:id="rId9"/>
    <p:sldId id="272" r:id="rId10"/>
    <p:sldId id="267" r:id="rId11"/>
    <p:sldId id="274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199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6281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108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1014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4529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430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9405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2613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613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5176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905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200-821A-4023-8155-99388A47D655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42DE-49CC-4025-95DE-3860C4101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54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037222"/>
            <a:ext cx="9144000" cy="1655762"/>
          </a:xfrm>
        </p:spPr>
        <p:txBody>
          <a:bodyPr/>
          <a:lstStyle/>
          <a:p>
            <a:r>
              <a:rPr lang="he-IL" sz="36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העיקרון </a:t>
            </a:r>
            <a:r>
              <a:rPr lang="he-IL" sz="3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שעליו הקפידו המעפילים</a:t>
            </a:r>
          </a:p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'הראשון לנכנסים הראשון ליוצאים'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AAFD7FF0-9736-45FC-86C3-1EC42DC2E0B6}"/>
              </a:ext>
            </a:extLst>
          </p:cNvPr>
          <p:cNvSpPr txBox="1">
            <a:spLocks/>
          </p:cNvSpPr>
          <p:nvPr/>
        </p:nvSpPr>
        <p:spPr>
          <a:xfrm>
            <a:off x="1524000" y="12486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סדר העלייה לפלשתינה- א"י</a:t>
            </a:r>
          </a:p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ממחנות קפריסין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8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550139" y="2364509"/>
            <a:ext cx="61270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לפלשתינה-א"י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ומדינת ישראל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163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קרובי משפחה </a:t>
            </a:r>
            <a:endParaRPr lang="he-IL" sz="2400" b="1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163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לקיבוצים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בתי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עולים</a:t>
            </a:r>
          </a:p>
          <a:p>
            <a:pPr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גוון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פוליטי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0BEEDF3-3F17-4AB0-8799-CC72509FF06C}"/>
              </a:ext>
            </a:extLst>
          </p:cNvPr>
          <p:cNvSpPr/>
          <p:nvPr/>
        </p:nvSpPr>
        <p:spPr>
          <a:xfrm>
            <a:off x="3038475" y="569480"/>
            <a:ext cx="8030975" cy="84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הפניית מעפילים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586182" y="831273"/>
            <a:ext cx="502458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8723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</a:t>
            </a:r>
            <a:r>
              <a:rPr lang="he-IL" sz="2400" b="1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בר-אלי ביטון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05000" y="1603472"/>
            <a:ext cx="9173975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התנגדות לכל התערבות 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בסדר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הפנימי והמקובל של ענייני עלייתנו [...] 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      באחריות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לאי ביצוע העלייה והפעלתה יישאו אלה אשר בידם לקיים 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מצוה יהודית ואנושית של פדיון שבויים ואינם עושים זאת"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J21/582-8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S236/-13</a:t>
            </a:r>
            <a:endParaRPr lang="he-IL" sz="12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endParaRPr lang="he-IL" sz="12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עד להסכמה על עיקרון זה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העלייה ארצה הייתה נתונה בידי הסוכנות היהודית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/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S3/467-45</a:t>
            </a:r>
            <a:endParaRPr lang="he-IL" sz="1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הסוכנות היהודית התחייבה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להמליץ בפני השלטונות על שמירת עקרונות אלה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/>
              <a:t>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535-110</a:t>
            </a:r>
            <a:r>
              <a:rPr lang="he-IL" sz="1400" dirty="0"/>
              <a:t>/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</a:t>
            </a:r>
            <a:r>
              <a:rPr lang="he-IL" sz="1400" dirty="0"/>
              <a:t>. </a:t>
            </a:r>
            <a:endParaRPr lang="en-US" sz="1400" dirty="0"/>
          </a:p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B4DC115-3851-4A10-AAED-6F3097AE6AB7}"/>
              </a:ext>
            </a:extLst>
          </p:cNvPr>
          <p:cNvSpPr/>
          <p:nvPr/>
        </p:nvSpPr>
        <p:spPr>
          <a:xfrm>
            <a:off x="4268601" y="645680"/>
            <a:ext cx="6810374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ההצהרה של המזכירויות המשותפות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08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52096" y="1774922"/>
            <a:ext cx="9173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סדר העדיפות לעלייה לפלשתינה-א"י מקפריסין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 535-110/ </a:t>
            </a: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>J21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B4DC115-3851-4A10-AAED-6F3097AE6AB7}"/>
              </a:ext>
            </a:extLst>
          </p:cNvPr>
          <p:cNvSpPr/>
          <p:nvPr/>
        </p:nvSpPr>
        <p:spPr>
          <a:xfrm>
            <a:off x="4415697" y="702830"/>
            <a:ext cx="6810374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זיכרון דברים נובמבר 1946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6E13115-E385-4FD1-AA3A-9CD9C22BE40A}"/>
              </a:ext>
            </a:extLst>
          </p:cNvPr>
          <p:cNvSpPr/>
          <p:nvPr/>
        </p:nvSpPr>
        <p:spPr>
          <a:xfrm>
            <a:off x="1276350" y="2443554"/>
            <a:ext cx="994972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א. העלייה לפלשתינה-א"י תהיה לפי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מועד גירוש הספינות לקפריסין; 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ב. ניתנה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עדיפות לנשים בחודש האחרון להריונן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ולבעליהן ולמשפחות עם ילדים עד גיל 4; 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-1270"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ג.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חולים ששהייתם בקפריסין סיכנה את חייהם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או שהיו צריכים טיפול שניתן רק בארץ ישראל לשמירת בריאותם קיבלו עדיפות מחוץ לתור.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964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52096" y="1616899"/>
            <a:ext cx="9173975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50000"/>
              </a:lnSpc>
              <a:tabLst>
                <a:tab pos="379095" algn="l"/>
              </a:tabLst>
            </a:pP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J21/597-2</a:t>
            </a: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B4DC115-3851-4A10-AAED-6F3097AE6AB7}"/>
              </a:ext>
            </a:extLst>
          </p:cNvPr>
          <p:cNvSpPr/>
          <p:nvPr/>
        </p:nvSpPr>
        <p:spPr>
          <a:xfrm>
            <a:off x="2552700" y="731405"/>
            <a:ext cx="9244871" cy="60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זיכרון דברים אוגוסט 1947 להסדרת עליית חולים מחוץ לתור</a:t>
            </a:r>
            <a:endParaRPr lang="en-US" sz="3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6E13115-E385-4FD1-AA3A-9CD9C22BE40A}"/>
              </a:ext>
            </a:extLst>
          </p:cNvPr>
          <p:cNvSpPr/>
          <p:nvPr/>
        </p:nvSpPr>
        <p:spPr>
          <a:xfrm>
            <a:off x="1276350" y="2205429"/>
            <a:ext cx="9949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50000"/>
              </a:lnSpc>
              <a:tabLst>
                <a:tab pos="37909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בין אברהם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זילברברג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מוסברג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ומזכירויות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המשותפות של מחנות הקיץ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והחורף</a:t>
            </a:r>
          </a:p>
          <a:p>
            <a:pPr indent="-1270" algn="just">
              <a:lnSpc>
                <a:spcPct val="150000"/>
              </a:lnSpc>
              <a:tabLst>
                <a:tab pos="379095" algn="l"/>
              </a:tabLst>
            </a:pP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-1270" algn="just">
              <a:lnSpc>
                <a:spcPct val="150000"/>
              </a:lnSpc>
              <a:tabLst>
                <a:tab pos="379095" algn="l"/>
              </a:tabLst>
            </a:pP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   נקבעו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בו תנאים ברורים כולל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בדיקה מקיפה של מצב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החולה</a:t>
            </a:r>
          </a:p>
          <a:p>
            <a:pPr indent="-1270" algn="ctr">
              <a:lnSpc>
                <a:spcPct val="150000"/>
              </a:lnSpc>
              <a:tabLst>
                <a:tab pos="379095" algn="l"/>
              </a:tabLst>
            </a:pP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עד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מתן האישור המיוחל עליית חולים.</a:t>
            </a:r>
          </a:p>
          <a:p>
            <a:pPr indent="-1270" algn="just">
              <a:lnSpc>
                <a:spcPct val="150000"/>
              </a:lnSpc>
              <a:tabLst>
                <a:tab pos="379095" algn="l"/>
              </a:tabLst>
            </a:pP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2141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FB4DC115-3851-4A10-AAED-6F3097AE6AB7}"/>
              </a:ext>
            </a:extLst>
          </p:cNvPr>
          <p:cNvSpPr/>
          <p:nvPr/>
        </p:nvSpPr>
        <p:spPr>
          <a:xfrm>
            <a:off x="2588211" y="732228"/>
            <a:ext cx="924487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ההסכם בין גולדה מאירסון לבין השלטונות הבריטיים נובמבר 1947</a:t>
            </a:r>
            <a:endParaRPr lang="en-US" sz="27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F83BCAB-BA39-43F5-AD38-F2241471F5B6}"/>
              </a:ext>
            </a:extLst>
          </p:cNvPr>
          <p:cNvSpPr/>
          <p:nvPr/>
        </p:nvSpPr>
        <p:spPr>
          <a:xfrm>
            <a:off x="2748197" y="2029641"/>
            <a:ext cx="8254584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העלאת תינוקות עד גיל שנתיים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עם הוריהם וילדיהם האחרים</a:t>
            </a: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בני נוער יתומים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מגיל 18 ומטה </a:t>
            </a: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163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79095" algn="l"/>
                <a:tab pos="436245" algn="l"/>
              </a:tabLst>
            </a:pP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ניכוי  750 מעפילים  מהמכסה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החודשית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של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ממגורשי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קפריסין.</a:t>
            </a:r>
          </a:p>
          <a:p>
            <a:pPr algn="just">
              <a:lnSpc>
                <a:spcPct val="150000"/>
              </a:lnSpc>
              <a:tabLst>
                <a:tab pos="379095" algn="l"/>
                <a:tab pos="436245" algn="l"/>
              </a:tabLst>
            </a:pP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597-4/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J21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S6/10506-29</a:t>
            </a:r>
          </a:p>
        </p:txBody>
      </p:sp>
    </p:spTree>
    <p:extLst>
      <p:ext uri="{BB962C8B-B14F-4D97-AF65-F5344CB8AC3E}">
        <p14:creationId xmlns:p14="http://schemas.microsoft.com/office/powerpoint/2010/main" val="152488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05000" y="2051147"/>
            <a:ext cx="9173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ניסיון הרב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סימיוטיצקי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להקדים עליית בני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ישיבה </a:t>
            </a:r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>J21/66-81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התנגדות בתוקף של נציגי התנועות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ובראשם 'אגו"י'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ו'פאג"י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'</a:t>
            </a:r>
          </a:p>
          <a:p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</a:t>
            </a: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למרות שהפנייה הייתה על דעת משרד החוץ הבריטי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>J21/66-81</a:t>
            </a:r>
            <a:r>
              <a:rPr lang="he-IL" sz="2400" dirty="0"/>
              <a:t>.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B4DC115-3851-4A10-AAED-6F3097AE6AB7}"/>
              </a:ext>
            </a:extLst>
          </p:cNvPr>
          <p:cNvSpPr/>
          <p:nvPr/>
        </p:nvSpPr>
        <p:spPr>
          <a:xfrm>
            <a:off x="3048000" y="645680"/>
            <a:ext cx="8030975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המאבק למניעת פגיעה בעיקרון סדר העלייה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69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94217" y="738910"/>
            <a:ext cx="104158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ea typeface="Calibri" panose="020F0502020204030204" pitchFamily="34" charset="0"/>
                <a:cs typeface="David" panose="020E0502060401010101" pitchFamily="34" charset="-79"/>
              </a:rPr>
              <a:t>עדיפות ניתנה במהלך קרבות מלחמת </a:t>
            </a:r>
            <a:r>
              <a:rPr lang="he-IL" sz="40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השחרור</a:t>
            </a:r>
          </a:p>
          <a:p>
            <a:pPr algn="ctr"/>
            <a:endParaRPr lang="he-IL" sz="40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/>
            <a:r>
              <a:rPr lang="he-IL" sz="4000" b="1" dirty="0">
                <a:ea typeface="Calibri" panose="020F0502020204030204" pitchFamily="34" charset="0"/>
                <a:cs typeface="David" panose="020E0502060401010101" pitchFamily="34" charset="-79"/>
              </a:rPr>
              <a:t>לעליית צעירים בגיל </a:t>
            </a:r>
            <a:r>
              <a:rPr lang="he-IL" sz="4000" b="1" dirty="0" smtClean="0">
                <a:ea typeface="Calibri" panose="020F0502020204030204" pitchFamily="34" charset="0"/>
                <a:cs typeface="David" panose="020E0502060401010101" pitchFamily="34" charset="-79"/>
              </a:rPr>
              <a:t>גיוס</a:t>
            </a:r>
          </a:p>
          <a:p>
            <a:pPr algn="ctr"/>
            <a:endParaRPr lang="he-IL" sz="40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/>
            <a:r>
              <a:rPr lang="he-IL" sz="4000" b="1" dirty="0">
                <a:ea typeface="Calibri" panose="020F0502020204030204" pitchFamily="34" charset="0"/>
                <a:cs typeface="David" panose="020E0502060401010101" pitchFamily="34" charset="-79"/>
              </a:rPr>
              <a:t> על פני העלאת עולי 'אקסודוס</a:t>
            </a:r>
            <a:r>
              <a:rPr lang="he-IL" sz="2800" b="1" dirty="0">
                <a:ea typeface="Calibri" panose="020F0502020204030204" pitchFamily="34" charset="0"/>
                <a:cs typeface="David" panose="020E0502060401010101" pitchFamily="34" charset="-79"/>
              </a:rPr>
              <a:t>'. </a:t>
            </a:r>
            <a:endParaRPr lang="he-IL" sz="4000" b="1" dirty="0"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/>
            <a:r>
              <a:rPr lang="he-IL" dirty="0" err="1"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</a:rPr>
              <a:t>.S6/5067 </a:t>
            </a:r>
            <a:endParaRPr lang="he-IL" sz="2800" dirty="0"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4282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FB4DC115-3851-4A10-AAED-6F3097AE6AB7}"/>
              </a:ext>
            </a:extLst>
          </p:cNvPr>
          <p:cNvSpPr/>
          <p:nvPr/>
        </p:nvSpPr>
        <p:spPr>
          <a:xfrm>
            <a:off x="3228975" y="657675"/>
            <a:ext cx="8030975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בקשות חריגות להקדמת העלייה לארץ ישראל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99C157E-F809-4995-A0BD-F9DEE23F15DA}"/>
              </a:ext>
            </a:extLst>
          </p:cNvPr>
          <p:cNvSpPr/>
          <p:nvPr/>
        </p:nvSpPr>
        <p:spPr>
          <a:xfrm>
            <a:off x="5088068" y="1732677"/>
            <a:ext cx="617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הרב יצחק </a:t>
            </a:r>
            <a:r>
              <a:rPr lang="he-IL" sz="2400" b="1" dirty="0" err="1">
                <a:ea typeface="Calibri" panose="020F0502020204030204" pitchFamily="34" charset="0"/>
                <a:cs typeface="David" panose="020E0502060401010101" pitchFamily="34" charset="-79"/>
              </a:rPr>
              <a:t>שרייבוים</a:t>
            </a:r>
            <a:r>
              <a:rPr lang="he-IL" sz="2400" b="1" dirty="0">
                <a:ea typeface="Calibri" panose="020F0502020204030204" pitchFamily="34" charset="0"/>
                <a:cs typeface="David" panose="020E0502060401010101" pitchFamily="34" charset="-79"/>
              </a:rPr>
              <a:t> ניהל פנקס בקשות של מעפילים </a:t>
            </a:r>
            <a:endParaRPr lang="he-IL" sz="2400" b="1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3B7C26C-00A1-4BC3-82BA-3EE17F021C73}"/>
              </a:ext>
            </a:extLst>
          </p:cNvPr>
          <p:cNvSpPr/>
          <p:nvPr/>
        </p:nvSpPr>
        <p:spPr>
          <a:xfrm>
            <a:off x="1676400" y="2194342"/>
            <a:ext cx="958355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חזות אסתר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, 'שיבת ציון', מחנה 64 –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בעיות בריאות</a:t>
            </a:r>
            <a:r>
              <a:rPr lang="en-US" b="1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en-US" sz="1100" dirty="0">
                <a:latin typeface="David" panose="020E0502060401010101" pitchFamily="34" charset="-79"/>
                <a:cs typeface="David" panose="020E0502060401010101" pitchFamily="34" charset="-79"/>
              </a:rPr>
              <a:t>J21/505-73 </a:t>
            </a:r>
            <a:endParaRPr lang="he-IL" sz="1400" dirty="0">
              <a:solidFill>
                <a:srgbClr val="FF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b="1" dirty="0">
                <a:cs typeface="David" panose="020E0502060401010101" pitchFamily="34" charset="-79"/>
              </a:rPr>
              <a:t>חנה </a:t>
            </a:r>
            <a:r>
              <a:rPr lang="he-IL" sz="2000" b="1" dirty="0" err="1">
                <a:cs typeface="David" panose="020E0502060401010101" pitchFamily="34" charset="-79"/>
              </a:rPr>
              <a:t>פדידה</a:t>
            </a:r>
            <a:r>
              <a:rPr lang="he-IL" sz="2000" dirty="0">
                <a:cs typeface="David" panose="020E0502060401010101" pitchFamily="34" charset="-79"/>
              </a:rPr>
              <a:t>, בת 17- </a:t>
            </a:r>
            <a:r>
              <a:rPr lang="he-IL" sz="2000" b="1" dirty="0">
                <a:cs typeface="David" panose="020E0502060401010101" pitchFamily="34" charset="-79"/>
              </a:rPr>
              <a:t>איחוד משפחות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en-US" sz="1100" dirty="0">
                <a:latin typeface="David" panose="020E0502060401010101" pitchFamily="34" charset="-79"/>
                <a:cs typeface="David" panose="020E0502060401010101" pitchFamily="34" charset="-79"/>
              </a:rPr>
              <a:t>J21/505-99;100 </a:t>
            </a:r>
            <a:r>
              <a:rPr lang="he-IL" sz="1100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ea typeface="Calibri" panose="020F0502020204030204" pitchFamily="34" charset="0"/>
                <a:cs typeface="David" panose="020E0502060401010101" pitchFamily="34" charset="-79"/>
              </a:rPr>
              <a:t>עטיא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 אליהו 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-   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איחוד משפחות  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ש.צ  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אתע"ל</a:t>
            </a:r>
            <a:r>
              <a:rPr lang="en-US" sz="1100" dirty="0">
                <a:latin typeface="David" panose="020E0502060401010101" pitchFamily="34" charset="-79"/>
                <a:cs typeface="David" panose="020E0502060401010101" pitchFamily="34" charset="-79"/>
              </a:rPr>
              <a:t>vi23-17 </a:t>
            </a:r>
            <a:endParaRPr lang="he-IL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שמעון וזאנה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, 'יהודה הלוי'  - 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איחוד משפחות 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2000" dirty="0"/>
              <a:t> </a:t>
            </a:r>
            <a:r>
              <a:rPr lang="en-US" sz="1100" dirty="0">
                <a:latin typeface="David" panose="020E0502060401010101" pitchFamily="34" charset="-79"/>
                <a:cs typeface="David" panose="020E0502060401010101" pitchFamily="34" charset="-79"/>
              </a:rPr>
              <a:t>J21/534-85</a:t>
            </a:r>
            <a:r>
              <a:rPr lang="he-IL" sz="2000" dirty="0"/>
              <a:t>. 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  </a:t>
            </a:r>
            <a:endParaRPr lang="he-IL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ביה כהן ותינוקה מיכאל, 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'שיבת ציון'– 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איחוד משפחות 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100" dirty="0">
                <a:latin typeface="David" panose="020E0502060401010101" pitchFamily="34" charset="-79"/>
                <a:cs typeface="David" panose="020E0502060401010101" pitchFamily="34" charset="-79"/>
              </a:rPr>
              <a:t>J21/328-115</a:t>
            </a:r>
            <a:endParaRPr lang="he-IL" sz="11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ג'רמן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סטרוסי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[סרוסי]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'שיבת ציון' - 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איחוד משפחות 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en-US" sz="20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100" dirty="0">
                <a:latin typeface="David" panose="020E0502060401010101" pitchFamily="34" charset="-79"/>
                <a:cs typeface="David" panose="020E0502060401010101" pitchFamily="34" charset="-79"/>
              </a:rPr>
              <a:t>S6/3849 </a:t>
            </a:r>
            <a:endParaRPr lang="he-IL" sz="11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b="1" dirty="0" err="1">
                <a:ea typeface="Calibri" panose="020F0502020204030204" pitchFamily="34" charset="0"/>
                <a:cs typeface="David" panose="020E0502060401010101" pitchFamily="34" charset="-79"/>
              </a:rPr>
              <a:t>אזוט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, מכלוב [חזות </a:t>
            </a:r>
            <a:r>
              <a:rPr lang="he-IL" sz="2000" b="1" dirty="0" err="1">
                <a:ea typeface="Calibri" panose="020F0502020204030204" pitchFamily="34" charset="0"/>
                <a:cs typeface="David" panose="020E0502060401010101" pitchFamily="34" charset="-79"/>
              </a:rPr>
              <a:t>מכלוף</a:t>
            </a:r>
            <a:r>
              <a:rPr lang="he-IL" sz="2000" dirty="0">
                <a:ea typeface="Calibri" panose="020F0502020204030204" pitchFamily="34" charset="0"/>
                <a:cs typeface="David" panose="020E0502060401010101" pitchFamily="34" charset="-79"/>
              </a:rPr>
              <a:t>] 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– איחוד משפחות   </a:t>
            </a:r>
            <a:r>
              <a:rPr lang="en-US" sz="2000" dirty="0"/>
              <a:t>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2000" dirty="0"/>
              <a:t> </a:t>
            </a:r>
            <a:r>
              <a:rPr lang="en-US" sz="1100" dirty="0">
                <a:latin typeface="David" panose="020E0502060401010101" pitchFamily="34" charset="-79"/>
                <a:cs typeface="David" panose="020E0502060401010101" pitchFamily="34" charset="-79"/>
              </a:rPr>
              <a:t>J21/535-48</a:t>
            </a:r>
            <a:r>
              <a:rPr lang="he-IL" sz="2000" dirty="0"/>
              <a:t>. </a:t>
            </a:r>
            <a:r>
              <a:rPr lang="he-IL" sz="2000" b="1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משפחות בן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סימון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וטיס איתור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משפחות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עתלית מחנה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55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</a:t>
            </a:r>
            <a:r>
              <a:rPr lang="he-IL" sz="11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100" dirty="0" smtClean="0">
                <a:latin typeface="David" panose="020E0502060401010101" pitchFamily="34" charset="-79"/>
                <a:cs typeface="David" panose="020E0502060401010101" pitchFamily="34" charset="-79"/>
              </a:rPr>
              <a:t>J21/328-16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 err="1">
                <a:ea typeface="Calibri" panose="020F0502020204030204" pitchFamily="34" charset="0"/>
                <a:cs typeface="David" panose="020E0502060401010101" pitchFamily="34" charset="-79"/>
              </a:rPr>
              <a:t>דאאן</a:t>
            </a:r>
            <a:r>
              <a:rPr lang="he-IL" b="1" dirty="0">
                <a:ea typeface="Calibri" panose="020F0502020204030204" pitchFamily="34" charset="0"/>
                <a:cs typeface="David" panose="020E0502060401010101" pitchFamily="34" charset="-79"/>
              </a:rPr>
              <a:t> [דהאן] רפאל בן 18 ואשתו רחל בת 16, </a:t>
            </a:r>
            <a:r>
              <a:rPr lang="he-IL" dirty="0">
                <a:ea typeface="Calibri" panose="020F0502020204030204" pitchFamily="34" charset="0"/>
                <a:cs typeface="David" panose="020E0502060401010101" pitchFamily="34" charset="-79"/>
              </a:rPr>
              <a:t>'שיבת ציון'-  </a:t>
            </a:r>
            <a:r>
              <a:rPr lang="he-IL" b="1" dirty="0">
                <a:ea typeface="Calibri" panose="020F0502020204030204" pitchFamily="34" charset="0"/>
                <a:cs typeface="David" panose="020E0502060401010101" pitchFamily="34" charset="-79"/>
              </a:rPr>
              <a:t>הריון</a:t>
            </a:r>
            <a:r>
              <a:rPr lang="he-IL" dirty="0"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8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100" dirty="0"/>
              <a:t> </a:t>
            </a:r>
            <a:r>
              <a:rPr lang="en-US" sz="800" dirty="0">
                <a:latin typeface="David" panose="020E0502060401010101" pitchFamily="34" charset="-79"/>
                <a:cs typeface="David" panose="020E0502060401010101" pitchFamily="34" charset="-79"/>
              </a:rPr>
              <a:t>J21/364-4</a:t>
            </a:r>
            <a:r>
              <a:rPr lang="he-IL" sz="1100" dirty="0"/>
              <a:t> </a:t>
            </a:r>
            <a:r>
              <a:rPr lang="he-IL" sz="800" dirty="0" err="1">
                <a:latin typeface="David" panose="020E0502060401010101" pitchFamily="34" charset="-79"/>
                <a:cs typeface="David" panose="020E0502060401010101" pitchFamily="34" charset="-79"/>
              </a:rPr>
              <a:t>ואצ"מ</a:t>
            </a:r>
            <a:r>
              <a:rPr lang="he-IL" sz="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800" dirty="0">
                <a:latin typeface="David" panose="020E0502060401010101" pitchFamily="34" charset="-79"/>
                <a:cs typeface="David" panose="020E0502060401010101" pitchFamily="34" charset="-79"/>
              </a:rPr>
              <a:t>J21/364-4</a:t>
            </a:r>
            <a:endParaRPr lang="he-IL" sz="11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7027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16164"/>
              </p:ext>
            </p:extLst>
          </p:nvPr>
        </p:nvGraphicFramePr>
        <p:xfrm>
          <a:off x="1333134" y="1803349"/>
          <a:ext cx="10495510" cy="346445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99102">
                  <a:extLst>
                    <a:ext uri="{9D8B030D-6E8A-4147-A177-3AD203B41FA5}">
                      <a16:colId xmlns:a16="http://schemas.microsoft.com/office/drawing/2014/main" val="859961381"/>
                    </a:ext>
                  </a:extLst>
                </a:gridCol>
                <a:gridCol w="2099102">
                  <a:extLst>
                    <a:ext uri="{9D8B030D-6E8A-4147-A177-3AD203B41FA5}">
                      <a16:colId xmlns:a16="http://schemas.microsoft.com/office/drawing/2014/main" val="1346339585"/>
                    </a:ext>
                  </a:extLst>
                </a:gridCol>
                <a:gridCol w="2099102">
                  <a:extLst>
                    <a:ext uri="{9D8B030D-6E8A-4147-A177-3AD203B41FA5}">
                      <a16:colId xmlns:a16="http://schemas.microsoft.com/office/drawing/2014/main" val="9886851"/>
                    </a:ext>
                  </a:extLst>
                </a:gridCol>
                <a:gridCol w="2099102">
                  <a:extLst>
                    <a:ext uri="{9D8B030D-6E8A-4147-A177-3AD203B41FA5}">
                      <a16:colId xmlns:a16="http://schemas.microsoft.com/office/drawing/2014/main" val="1305356839"/>
                    </a:ext>
                  </a:extLst>
                </a:gridCol>
                <a:gridCol w="2099102">
                  <a:extLst>
                    <a:ext uri="{9D8B030D-6E8A-4147-A177-3AD203B41FA5}">
                      <a16:colId xmlns:a16="http://schemas.microsoft.com/office/drawing/2014/main" val="2520637269"/>
                    </a:ext>
                  </a:extLst>
                </a:gridCol>
              </a:tblGrid>
              <a:tr h="866113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המעפיל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ספינה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המעפיל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ספינה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מקור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973229"/>
                  </a:ext>
                </a:extLst>
              </a:tr>
              <a:tr h="866113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שלום קדוש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לנגב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אלבוים</a:t>
                      </a: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זאב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ארלוזורוב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1600" b="0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אצ"מ</a:t>
                      </a:r>
                      <a:r>
                        <a:rPr lang="he-IL" sz="16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J21/81-24</a:t>
                      </a:r>
                      <a:endParaRPr lang="en-US" sz="16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725694"/>
                  </a:ext>
                </a:extLst>
              </a:tr>
              <a:tr h="866113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סיטבון שלום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הכט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מאיר סיטבון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הכט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J21/122-20</a:t>
                      </a: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760020"/>
                  </a:ext>
                </a:extLst>
              </a:tr>
              <a:tr h="866113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אברהם </a:t>
                      </a:r>
                      <a:r>
                        <a:rPr lang="he-IL" sz="2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טובול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לקוממיות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לא נרשם שמו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2200" b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המעפיל האלמוני</a:t>
                      </a:r>
                      <a:endParaRPr lang="en-US" sz="2200" b="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9095" algn="l"/>
                          <a:tab pos="436245" algn="l"/>
                        </a:tabLst>
                      </a:pPr>
                      <a:r>
                        <a:rPr lang="he-IL" sz="1600" b="0" kern="1200" dirty="0" err="1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אצ"מ</a:t>
                      </a:r>
                      <a:r>
                        <a:rPr lang="he-IL" sz="1600" b="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.S3/765-27/6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090545"/>
                  </a:ext>
                </a:extLst>
              </a:tr>
            </a:tbl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9BE92E22-36B9-4B8A-AC98-8FA063D3EB6E}"/>
              </a:ext>
            </a:extLst>
          </p:cNvPr>
          <p:cNvSpPr/>
          <p:nvPr/>
        </p:nvSpPr>
        <p:spPr>
          <a:xfrm>
            <a:off x="4268601" y="645680"/>
            <a:ext cx="6810374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מחוות בין מעפילים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88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481</Words>
  <Application>Microsoft Office PowerPoint</Application>
  <PresentationFormat>מסך רחב</PresentationFormat>
  <Paragraphs>88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סדר העלייה לפלשתינה-א"י ממחנות קפריסין</dc:title>
  <dc:creator>דני</dc:creator>
  <cp:lastModifiedBy>דני</cp:lastModifiedBy>
  <cp:revision>53</cp:revision>
  <dcterms:created xsi:type="dcterms:W3CDTF">2021-01-10T13:35:05Z</dcterms:created>
  <dcterms:modified xsi:type="dcterms:W3CDTF">2021-09-11T09:15:19Z</dcterms:modified>
</cp:coreProperties>
</file>